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5" r:id="rId3"/>
    <p:sldId id="257" r:id="rId4"/>
    <p:sldId id="258" r:id="rId5"/>
    <p:sldId id="263" r:id="rId6"/>
    <p:sldId id="259" r:id="rId7"/>
    <p:sldId id="260" r:id="rId8"/>
    <p:sldId id="261" r:id="rId9"/>
    <p:sldId id="262" r:id="rId10"/>
    <p:sldId id="264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標題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cxnSp>
        <p:nvCxnSpPr>
          <p:cNvPr id="8" name="直線接點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橢圓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日期版面配置區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8824-B5E9-40B2-940C-9F23E9DF067E}" type="datetimeFigureOut">
              <a:rPr lang="zh-TW" altLang="en-US" smtClean="0"/>
              <a:pPr/>
              <a:t>2012/5/18</a:t>
            </a:fld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916D17-888C-46C0-A52B-CC57D0D5F2C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8824-B5E9-40B2-940C-9F23E9DF067E}" type="datetimeFigureOut">
              <a:rPr lang="zh-TW" altLang="en-US" smtClean="0"/>
              <a:pPr/>
              <a:t>2012/5/18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16D17-888C-46C0-A52B-CC57D0D5F2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8824-B5E9-40B2-940C-9F23E9DF067E}" type="datetimeFigureOut">
              <a:rPr lang="zh-TW" altLang="en-US" smtClean="0"/>
              <a:pPr/>
              <a:t>2012/5/18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16D17-888C-46C0-A52B-CC57D0D5F2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內容版面配置區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9998824-B5E9-40B2-940C-9F23E9DF067E}" type="datetimeFigureOut">
              <a:rPr lang="zh-TW" altLang="en-US" smtClean="0"/>
              <a:pPr/>
              <a:t>2012/5/18</a:t>
            </a:fld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E916D17-888C-46C0-A52B-CC57D0D5F2C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6" name="頁尾版面配置區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8824-B5E9-40B2-940C-9F23E9DF067E}" type="datetimeFigureOut">
              <a:rPr lang="zh-TW" altLang="en-US" smtClean="0"/>
              <a:pPr/>
              <a:t>2012/5/18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16D17-888C-46C0-A52B-CC57D0D5F2C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cxnSp>
        <p:nvCxnSpPr>
          <p:cNvPr id="7" name="直線接點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8824-B5E9-40B2-940C-9F23E9DF067E}" type="datetimeFigureOut">
              <a:rPr lang="zh-TW" altLang="en-US" smtClean="0"/>
              <a:pPr/>
              <a:t>2012/5/18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16D17-888C-46C0-A52B-CC57D0D5F2C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16D17-888C-46C0-A52B-CC57D0D5F2C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8824-B5E9-40B2-940C-9F23E9DF067E}" type="datetimeFigureOut">
              <a:rPr lang="zh-TW" altLang="en-US" smtClean="0"/>
              <a:pPr/>
              <a:t>2012/5/18</a:t>
            </a:fld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2" name="內容版面配置區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34" name="內容版面配置區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cxnSp>
        <p:nvCxnSpPr>
          <p:cNvPr id="10" name="直線接點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8824-B5E9-40B2-940C-9F23E9DF067E}" type="datetimeFigureOut">
              <a:rPr lang="zh-TW" altLang="en-US" smtClean="0"/>
              <a:pPr/>
              <a:t>2012/5/18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16D17-888C-46C0-A52B-CC57D0D5F2C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8824-B5E9-40B2-940C-9F23E9DF067E}" type="datetimeFigureOut">
              <a:rPr lang="zh-TW" altLang="en-US" smtClean="0"/>
              <a:pPr/>
              <a:t>2012/5/18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16D17-888C-46C0-A52B-CC57D0D5F2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內容版面配置區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1" name="標題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9998824-B5E9-40B2-940C-9F23E9DF067E}" type="datetimeFigureOut">
              <a:rPr lang="zh-TW" altLang="en-US" smtClean="0"/>
              <a:pPr/>
              <a:t>2012/5/18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E916D17-888C-46C0-A52B-CC57D0D5F2C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8824-B5E9-40B2-940C-9F23E9DF067E}" type="datetimeFigureOut">
              <a:rPr lang="zh-TW" altLang="en-US" smtClean="0"/>
              <a:pPr/>
              <a:t>2012/5/18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916D17-888C-46C0-A52B-CC57D0D5F2C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9998824-B5E9-40B2-940C-9F23E9DF067E}" type="datetimeFigureOut">
              <a:rPr lang="zh-TW" altLang="en-US" smtClean="0"/>
              <a:pPr/>
              <a:t>2012/5/18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E916D17-888C-46C0-A52B-CC57D0D5F2C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79512" y="1556792"/>
            <a:ext cx="8784976" cy="4032448"/>
          </a:xfrm>
        </p:spPr>
        <p:txBody>
          <a:bodyPr>
            <a:noAutofit/>
          </a:bodyPr>
          <a:lstStyle/>
          <a:p>
            <a:r>
              <a:rPr lang="en-US" altLang="zh-TW" sz="6000" dirty="0" smtClean="0"/>
              <a:t>Objectives:</a:t>
            </a:r>
          </a:p>
          <a:p>
            <a:pPr marL="742950" indent="-742950" algn="l">
              <a:buAutoNum type="arabicPeriod"/>
            </a:pPr>
            <a:r>
              <a:rPr lang="zh-TW" altLang="en-US" sz="6000" dirty="0" smtClean="0"/>
              <a:t>新單字 </a:t>
            </a:r>
            <a:r>
              <a:rPr lang="en-US" altLang="zh-TW" sz="6000" dirty="0" smtClean="0"/>
              <a:t>New words</a:t>
            </a:r>
          </a:p>
          <a:p>
            <a:pPr marL="742950" indent="-742950" algn="l">
              <a:buAutoNum type="arabicPeriod"/>
            </a:pPr>
            <a:r>
              <a:rPr lang="zh-TW" altLang="en-US" sz="6000" dirty="0" smtClean="0"/>
              <a:t>句型练习</a:t>
            </a:r>
            <a:r>
              <a:rPr lang="en-US" altLang="zh-TW" sz="6000" dirty="0" smtClean="0"/>
              <a:t>:</a:t>
            </a:r>
            <a:r>
              <a:rPr lang="zh-TW" altLang="en-US" sz="6000" dirty="0" smtClean="0"/>
              <a:t> 有</a:t>
            </a:r>
            <a:r>
              <a:rPr lang="en-US" altLang="zh-TW" sz="6000" dirty="0" smtClean="0"/>
              <a:t>/</a:t>
            </a:r>
            <a:r>
              <a:rPr lang="zh-TW" altLang="en-US" sz="6000" dirty="0" smtClean="0"/>
              <a:t>沒有</a:t>
            </a:r>
            <a:endParaRPr lang="en-US" altLang="zh-TW" sz="6000" dirty="0" smtClean="0"/>
          </a:p>
          <a:p>
            <a:pPr marL="742950" indent="-742950" algn="l"/>
            <a:r>
              <a:rPr lang="en-US" altLang="zh-TW" sz="6000" dirty="0" smtClean="0"/>
              <a:t>	Have/has/had sentence practice</a:t>
            </a: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52736"/>
          </a:xfrm>
        </p:spPr>
        <p:txBody>
          <a:bodyPr>
            <a:normAutofit/>
          </a:bodyPr>
          <a:lstStyle/>
          <a:p>
            <a:pPr algn="l"/>
            <a:r>
              <a:rPr lang="zh-TW" altLang="en-US" dirty="0" smtClean="0"/>
              <a:t> </a:t>
            </a:r>
            <a:r>
              <a:rPr lang="zh-TW" altLang="en-US" sz="5400" dirty="0" smtClean="0"/>
              <a:t>日期</a:t>
            </a:r>
            <a:r>
              <a:rPr lang="en-US" altLang="zh-TW" sz="5400" dirty="0" smtClean="0"/>
              <a:t>:</a:t>
            </a:r>
            <a:r>
              <a:rPr lang="zh-TW" altLang="en-US" sz="5400" dirty="0" smtClean="0"/>
              <a:t>                          天气</a:t>
            </a:r>
            <a:r>
              <a:rPr lang="en-US" altLang="zh-TW" sz="5400" dirty="0" smtClean="0"/>
              <a:t>:</a:t>
            </a:r>
            <a:endParaRPr lang="zh-TW" altLang="en-US" sz="54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1835696" y="260648"/>
            <a:ext cx="30963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smtClean="0"/>
              <a:t>五月十八日</a:t>
            </a:r>
            <a:endParaRPr lang="zh-TW" alt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179512" y="1524000"/>
            <a:ext cx="8964488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TW" sz="4000" dirty="0" smtClean="0"/>
              <a:t>Copy the vocabulary. Each vocabulary for 3 times.</a:t>
            </a:r>
          </a:p>
          <a:p>
            <a:pPr>
              <a:buNone/>
            </a:pPr>
            <a:r>
              <a:rPr lang="en-US" altLang="zh-CN" sz="4000" dirty="0" smtClean="0">
                <a:solidFill>
                  <a:schemeClr val="bg1"/>
                </a:solidFill>
              </a:rPr>
              <a:t>Example</a:t>
            </a:r>
            <a:r>
              <a:rPr lang="zh-CN" altLang="en-US" sz="4000" dirty="0" smtClean="0">
                <a:solidFill>
                  <a:schemeClr val="bg1"/>
                </a:solidFill>
              </a:rPr>
              <a:t>：</a:t>
            </a:r>
            <a:endParaRPr lang="en-US" altLang="zh-CN" sz="40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zh-CN" altLang="en-US" sz="4000" dirty="0" smtClean="0">
                <a:solidFill>
                  <a:srgbClr val="0000CC"/>
                </a:solidFill>
                <a:latin typeface="新細明體" pitchFamily="18" charset="-120"/>
                <a:ea typeface="新細明體" pitchFamily="18" charset="-120"/>
              </a:rPr>
              <a:t>风衣 风 衣 风衣 </a:t>
            </a:r>
            <a:r>
              <a:rPr lang="en-GB" altLang="zh-TW" sz="3200" dirty="0" err="1" smtClean="0">
                <a:solidFill>
                  <a:srgbClr val="FF0000"/>
                </a:solidFill>
              </a:rPr>
              <a:t>fēng</a:t>
            </a:r>
            <a:r>
              <a:rPr lang="en-GB" altLang="zh-TW" sz="3200" dirty="0" smtClean="0">
                <a:solidFill>
                  <a:srgbClr val="FF0000"/>
                </a:solidFill>
              </a:rPr>
              <a:t> </a:t>
            </a:r>
            <a:r>
              <a:rPr lang="en-GB" altLang="zh-TW" sz="3200" dirty="0" err="1" smtClean="0">
                <a:solidFill>
                  <a:srgbClr val="FF0000"/>
                </a:solidFill>
              </a:rPr>
              <a:t>yī</a:t>
            </a:r>
            <a:r>
              <a:rPr lang="zh-CN" altLang="en-US" sz="3200" dirty="0" smtClean="0"/>
              <a:t>，</a:t>
            </a:r>
            <a:r>
              <a:rPr lang="en-GB" altLang="zh-TW" sz="3200" dirty="0" smtClean="0"/>
              <a:t> </a:t>
            </a:r>
            <a:r>
              <a:rPr lang="en-GB" altLang="zh-TW" sz="3200" dirty="0" smtClean="0">
                <a:solidFill>
                  <a:schemeClr val="bg1"/>
                </a:solidFill>
              </a:rPr>
              <a:t>wind proof jacket</a:t>
            </a:r>
          </a:p>
          <a:p>
            <a:pPr>
              <a:buNone/>
            </a:pPr>
            <a:endParaRPr lang="en-GB" altLang="zh-TW" sz="32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GB" altLang="zh-TW" sz="3200" dirty="0" smtClean="0">
                <a:solidFill>
                  <a:schemeClr val="bg1"/>
                </a:solidFill>
              </a:rPr>
              <a:t>Vocabulary: </a:t>
            </a:r>
            <a:r>
              <a:rPr lang="zh-TW" altLang="en-US" sz="3200" dirty="0" smtClean="0">
                <a:solidFill>
                  <a:schemeClr val="bg1"/>
                </a:solidFill>
              </a:rPr>
              <a:t>衣，大衣，雨衣，雪衣，風衣，毛衣</a:t>
            </a:r>
            <a:endParaRPr lang="en-GB" altLang="zh-TW" sz="3200" dirty="0" smtClean="0">
              <a:solidFill>
                <a:schemeClr val="bg1"/>
              </a:solidFill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179512" y="152400"/>
            <a:ext cx="8964488" cy="1219200"/>
          </a:xfrm>
        </p:spPr>
        <p:txBody>
          <a:bodyPr>
            <a:norm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Homework  Due date: 25th May Friday</a:t>
            </a:r>
            <a:endParaRPr lang="zh-TW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 descr="cloth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504" y="1222495"/>
            <a:ext cx="2736304" cy="4413937"/>
          </a:xfr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894928"/>
          </a:xfrm>
        </p:spPr>
        <p:txBody>
          <a:bodyPr>
            <a:noAutofit/>
          </a:bodyPr>
          <a:lstStyle/>
          <a:p>
            <a:r>
              <a:rPr lang="en-US" altLang="zh-TW" sz="5400" dirty="0" smtClean="0"/>
              <a:t>Chinese traditional clothes</a:t>
            </a:r>
            <a:endParaRPr lang="zh-TW" altLang="en-US" sz="54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-180528" y="5635416"/>
            <a:ext cx="34563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200" b="1" dirty="0" err="1" smtClean="0">
                <a:solidFill>
                  <a:schemeClr val="bg1"/>
                </a:solidFill>
              </a:rPr>
              <a:t>Táng</a:t>
            </a:r>
            <a:r>
              <a:rPr lang="en-US" altLang="zh-TW" sz="3200" b="1" dirty="0" smtClean="0">
                <a:solidFill>
                  <a:schemeClr val="bg1"/>
                </a:solidFill>
              </a:rPr>
              <a:t>  Dynasty</a:t>
            </a:r>
          </a:p>
          <a:p>
            <a:pPr algn="ctr"/>
            <a:r>
              <a:rPr lang="en-US" altLang="zh-TW" sz="3200" b="1" dirty="0" smtClean="0">
                <a:solidFill>
                  <a:schemeClr val="bg1"/>
                </a:solidFill>
              </a:rPr>
              <a:t>618-907 AD</a:t>
            </a:r>
          </a:p>
        </p:txBody>
      </p:sp>
      <p:pic>
        <p:nvPicPr>
          <p:cNvPr id="7" name="圖片 6" descr="cloth2.jpg"/>
          <p:cNvPicPr>
            <a:picLocks noChangeAspect="1"/>
          </p:cNvPicPr>
          <p:nvPr/>
        </p:nvPicPr>
        <p:blipFill rotWithShape="1">
          <a:blip r:embed="rId3" cstate="print"/>
          <a:srcRect l="10879" r="10045"/>
          <a:stretch/>
        </p:blipFill>
        <p:spPr>
          <a:xfrm>
            <a:off x="3275856" y="1268760"/>
            <a:ext cx="2391508" cy="4366656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3108960" y="5635416"/>
            <a:ext cx="28083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zh-TW" sz="3200" b="1" dirty="0" err="1" smtClean="0">
                <a:solidFill>
                  <a:schemeClr val="bg1"/>
                </a:solidFill>
              </a:rPr>
              <a:t>Qīng</a:t>
            </a:r>
            <a:r>
              <a:rPr lang="en-GB" altLang="zh-TW" sz="3200" b="1" dirty="0" smtClean="0">
                <a:solidFill>
                  <a:schemeClr val="bg1"/>
                </a:solidFill>
              </a:rPr>
              <a:t> Dynasty</a:t>
            </a:r>
          </a:p>
          <a:p>
            <a:pPr algn="ctr"/>
            <a:r>
              <a:rPr lang="en-GB" altLang="zh-TW" sz="3200" b="1" dirty="0" smtClean="0">
                <a:solidFill>
                  <a:schemeClr val="bg1"/>
                </a:solidFill>
              </a:rPr>
              <a:t>1636-1912 </a:t>
            </a:r>
            <a:endParaRPr lang="zh-TW" altLang="en-US" sz="3200" b="1" dirty="0">
              <a:solidFill>
                <a:schemeClr val="bg1"/>
              </a:solidFill>
            </a:endParaRPr>
          </a:p>
        </p:txBody>
      </p:sp>
      <p:pic>
        <p:nvPicPr>
          <p:cNvPr id="9" name="Picture 8" descr="China Qipa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268759"/>
            <a:ext cx="3168351" cy="4366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04248" y="5740961"/>
            <a:ext cx="18647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err="1" smtClean="0">
                <a:solidFill>
                  <a:schemeClr val="bg1"/>
                </a:solidFill>
              </a:rPr>
              <a:t>Qí</a:t>
            </a:r>
            <a:r>
              <a:rPr lang="en-GB" sz="3600" b="1" dirty="0" err="1" smtClean="0">
                <a:solidFill>
                  <a:schemeClr val="bg1"/>
                </a:solidFill>
              </a:rPr>
              <a:t>pao</a:t>
            </a:r>
            <a:endParaRPr lang="en-GB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2-21-1"/>
          <p:cNvPicPr>
            <a:picLocks noChangeAspect="1" noChangeArrowheads="1"/>
          </p:cNvPicPr>
          <p:nvPr/>
        </p:nvPicPr>
        <p:blipFill>
          <a:blip r:embed="rId2" cstate="print">
            <a:lum bright="6000" contrast="12000"/>
          </a:blip>
          <a:srcRect l="15332" r="13053"/>
          <a:stretch>
            <a:fillRect/>
          </a:stretch>
        </p:blipFill>
        <p:spPr bwMode="auto">
          <a:xfrm>
            <a:off x="0" y="0"/>
            <a:ext cx="2843808" cy="3429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2-21-2"/>
          <p:cNvPicPr>
            <a:picLocks noChangeAspect="1" noChangeArrowheads="1"/>
          </p:cNvPicPr>
          <p:nvPr/>
        </p:nvPicPr>
        <p:blipFill>
          <a:blip r:embed="rId3" cstate="print">
            <a:lum bright="6000" contrast="24000"/>
          </a:blip>
          <a:srcRect l="18645" r="19884"/>
          <a:stretch>
            <a:fillRect/>
          </a:stretch>
        </p:blipFill>
        <p:spPr bwMode="auto">
          <a:xfrm>
            <a:off x="3419872" y="0"/>
            <a:ext cx="2664297" cy="3501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2-21-3"/>
          <p:cNvPicPr>
            <a:picLocks noChangeAspect="1" noChangeArrowheads="1"/>
          </p:cNvPicPr>
          <p:nvPr/>
        </p:nvPicPr>
        <p:blipFill>
          <a:blip r:embed="rId4" cstate="print">
            <a:lum bright="6000" contrast="36000"/>
          </a:blip>
          <a:srcRect l="14970" r="13922"/>
          <a:stretch>
            <a:fillRect/>
          </a:stretch>
        </p:blipFill>
        <p:spPr bwMode="auto">
          <a:xfrm>
            <a:off x="6660232" y="-1"/>
            <a:ext cx="2483768" cy="335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直線單箭頭接點 10"/>
          <p:cNvCxnSpPr/>
          <p:nvPr/>
        </p:nvCxnSpPr>
        <p:spPr>
          <a:xfrm>
            <a:off x="2699792" y="1700808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直線單箭頭接點 11"/>
          <p:cNvCxnSpPr/>
          <p:nvPr/>
        </p:nvCxnSpPr>
        <p:spPr>
          <a:xfrm>
            <a:off x="6012160" y="1772816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弧形接點 13"/>
          <p:cNvCxnSpPr/>
          <p:nvPr/>
        </p:nvCxnSpPr>
        <p:spPr>
          <a:xfrm rot="5400000">
            <a:off x="6732240" y="3717032"/>
            <a:ext cx="2016224" cy="1296144"/>
          </a:xfrm>
          <a:prstGeom prst="curvedConnector3">
            <a:avLst>
              <a:gd name="adj1" fmla="val 96072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文字方塊 16"/>
          <p:cNvSpPr txBox="1"/>
          <p:nvPr/>
        </p:nvSpPr>
        <p:spPr>
          <a:xfrm>
            <a:off x="3131840" y="2708920"/>
            <a:ext cx="309634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5000" dirty="0" smtClean="0">
                <a:solidFill>
                  <a:srgbClr val="0000CC"/>
                </a:solidFill>
              </a:rPr>
              <a:t>衣</a:t>
            </a:r>
            <a:endParaRPr lang="zh-TW" altLang="en-US" sz="25000" dirty="0">
              <a:solidFill>
                <a:srgbClr val="0000CC"/>
              </a:solidFill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755576" y="5534561"/>
            <a:ext cx="26642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8000" dirty="0" smtClean="0">
                <a:solidFill>
                  <a:schemeClr val="bg1"/>
                </a:solidFill>
              </a:rPr>
              <a:t>cloth</a:t>
            </a:r>
            <a:endParaRPr lang="zh-TW" altLang="en-US" sz="8000" dirty="0">
              <a:solidFill>
                <a:schemeClr val="bg1"/>
              </a:solidFill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6660232" y="5157192"/>
            <a:ext cx="201622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zh-TW" sz="8800" dirty="0" err="1" smtClean="0">
                <a:solidFill>
                  <a:srgbClr val="FF0000"/>
                </a:solidFill>
              </a:rPr>
              <a:t>yī</a:t>
            </a:r>
            <a:r>
              <a:rPr lang="en-GB" altLang="zh-TW" dirty="0" smtClean="0"/>
              <a:t> 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47-1"/>
          <p:cNvPicPr>
            <a:picLocks noChangeAspect="1" noChangeArrowheads="1"/>
          </p:cNvPicPr>
          <p:nvPr/>
        </p:nvPicPr>
        <p:blipFill>
          <a:blip r:embed="rId2" cstate="print">
            <a:lum contrast="18000"/>
          </a:blip>
          <a:srcRect l="12819" r="6445"/>
          <a:stretch>
            <a:fillRect/>
          </a:stretch>
        </p:blipFill>
        <p:spPr bwMode="auto">
          <a:xfrm>
            <a:off x="0" y="0"/>
            <a:ext cx="2483768" cy="3212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47-2"/>
          <p:cNvPicPr>
            <a:picLocks noChangeAspect="1" noChangeArrowheads="1"/>
          </p:cNvPicPr>
          <p:nvPr/>
        </p:nvPicPr>
        <p:blipFill>
          <a:blip r:embed="rId3" cstate="print">
            <a:lum bright="6000" contrast="24000"/>
          </a:blip>
          <a:srcRect l="14679" r="8254"/>
          <a:stretch>
            <a:fillRect/>
          </a:stretch>
        </p:blipFill>
        <p:spPr bwMode="auto">
          <a:xfrm>
            <a:off x="3059832" y="0"/>
            <a:ext cx="2664297" cy="3212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47-3"/>
          <p:cNvPicPr>
            <a:picLocks noChangeAspect="1" noChangeArrowheads="1"/>
          </p:cNvPicPr>
          <p:nvPr/>
        </p:nvPicPr>
        <p:blipFill>
          <a:blip r:embed="rId4" cstate="print">
            <a:lum bright="6000" contrast="30000"/>
          </a:blip>
          <a:srcRect l="6667" r="6667"/>
          <a:stretch>
            <a:fillRect/>
          </a:stretch>
        </p:blipFill>
        <p:spPr bwMode="auto">
          <a:xfrm>
            <a:off x="6271291" y="-1"/>
            <a:ext cx="2872709" cy="3140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直線單箭頭接點 6"/>
          <p:cNvCxnSpPr/>
          <p:nvPr/>
        </p:nvCxnSpPr>
        <p:spPr>
          <a:xfrm>
            <a:off x="2411760" y="980728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直線單箭頭接點 7"/>
          <p:cNvCxnSpPr/>
          <p:nvPr/>
        </p:nvCxnSpPr>
        <p:spPr>
          <a:xfrm>
            <a:off x="5580112" y="980728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弧形接點 9"/>
          <p:cNvCxnSpPr/>
          <p:nvPr/>
        </p:nvCxnSpPr>
        <p:spPr>
          <a:xfrm rot="5400000">
            <a:off x="6768244" y="3176972"/>
            <a:ext cx="1296144" cy="1224136"/>
          </a:xfrm>
          <a:prstGeom prst="curvedConnector3">
            <a:avLst>
              <a:gd name="adj1" fmla="val 98152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文字方塊 15"/>
          <p:cNvSpPr txBox="1"/>
          <p:nvPr/>
        </p:nvSpPr>
        <p:spPr>
          <a:xfrm>
            <a:off x="2771800" y="2636912"/>
            <a:ext cx="4464496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5000" dirty="0" smtClean="0">
                <a:solidFill>
                  <a:srgbClr val="0000CC"/>
                </a:solidFill>
              </a:rPr>
              <a:t>毛</a:t>
            </a:r>
            <a:endParaRPr lang="zh-TW" altLang="en-US" sz="25000" dirty="0">
              <a:solidFill>
                <a:srgbClr val="0000CC"/>
              </a:solidFill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467544" y="5373216"/>
            <a:ext cx="25202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6600" dirty="0" smtClean="0">
                <a:solidFill>
                  <a:schemeClr val="bg1"/>
                </a:solidFill>
              </a:rPr>
              <a:t>hairy</a:t>
            </a:r>
            <a:endParaRPr lang="zh-TW" altLang="en-US" sz="6600" dirty="0">
              <a:solidFill>
                <a:schemeClr val="bg1"/>
              </a:solidFill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6228184" y="4869160"/>
            <a:ext cx="23762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zh-TW" sz="8800" dirty="0" err="1" smtClean="0">
                <a:solidFill>
                  <a:srgbClr val="FF0000"/>
                </a:solidFill>
              </a:rPr>
              <a:t>máo</a:t>
            </a:r>
            <a:endParaRPr lang="zh-TW" altLang="en-US" sz="8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1187624" y="0"/>
            <a:ext cx="684076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5000" dirty="0">
                <a:solidFill>
                  <a:srgbClr val="0000CC"/>
                </a:solidFill>
              </a:rPr>
              <a:t>毛</a:t>
            </a:r>
            <a:r>
              <a:rPr lang="zh-TW" altLang="en-US" sz="25000" dirty="0" smtClean="0">
                <a:solidFill>
                  <a:srgbClr val="0000CC"/>
                </a:solidFill>
              </a:rPr>
              <a:t>衣</a:t>
            </a:r>
            <a:endParaRPr lang="zh-TW" altLang="en-US" sz="25000" dirty="0">
              <a:solidFill>
                <a:srgbClr val="0000CC"/>
              </a:solidFill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971600" y="3140968"/>
            <a:ext cx="705678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zh-TW" sz="15000" dirty="0" err="1" smtClean="0">
                <a:solidFill>
                  <a:srgbClr val="FF0000"/>
                </a:solidFill>
              </a:rPr>
              <a:t>máo</a:t>
            </a:r>
            <a:r>
              <a:rPr lang="en-GB" altLang="zh-TW" sz="15000" dirty="0" smtClean="0">
                <a:solidFill>
                  <a:srgbClr val="FF0000"/>
                </a:solidFill>
              </a:rPr>
              <a:t> </a:t>
            </a:r>
            <a:r>
              <a:rPr lang="zh-TW" altLang="en-US" sz="15000" dirty="0" smtClean="0">
                <a:solidFill>
                  <a:srgbClr val="FF0000"/>
                </a:solidFill>
              </a:rPr>
              <a:t> </a:t>
            </a:r>
            <a:r>
              <a:rPr lang="en-GB" altLang="zh-TW" sz="15000" dirty="0" err="1" smtClean="0">
                <a:solidFill>
                  <a:srgbClr val="FF0000"/>
                </a:solidFill>
              </a:rPr>
              <a:t>yī</a:t>
            </a:r>
            <a:r>
              <a:rPr lang="en-GB" altLang="zh-TW" sz="15000" dirty="0" smtClean="0">
                <a:solidFill>
                  <a:srgbClr val="FF0000"/>
                </a:solidFill>
              </a:rPr>
              <a:t> </a:t>
            </a:r>
            <a:endParaRPr lang="zh-TW" altLang="en-US" sz="15000" dirty="0">
              <a:solidFill>
                <a:srgbClr val="FF0000"/>
              </a:solidFill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971600" y="5517232"/>
            <a:ext cx="75963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6600" dirty="0" smtClean="0">
                <a:solidFill>
                  <a:schemeClr val="bg1"/>
                </a:solidFill>
              </a:rPr>
              <a:t>sweater</a:t>
            </a:r>
            <a:endParaRPr lang="zh-TW" altLang="en-US" sz="6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1187624" y="0"/>
            <a:ext cx="684076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5000" dirty="0" smtClean="0">
                <a:solidFill>
                  <a:srgbClr val="0000CC"/>
                </a:solidFill>
              </a:rPr>
              <a:t>风衣</a:t>
            </a:r>
            <a:endParaRPr lang="zh-TW" altLang="en-US" sz="25000" dirty="0">
              <a:solidFill>
                <a:srgbClr val="0000CC"/>
              </a:solidFill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403648" y="3140968"/>
            <a:ext cx="662473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zh-TW" sz="15000" dirty="0" err="1" smtClean="0">
                <a:solidFill>
                  <a:srgbClr val="FF0000"/>
                </a:solidFill>
              </a:rPr>
              <a:t>fēng</a:t>
            </a:r>
            <a:r>
              <a:rPr lang="en-GB" altLang="zh-TW" sz="15000" dirty="0" smtClean="0">
                <a:solidFill>
                  <a:srgbClr val="FF0000"/>
                </a:solidFill>
              </a:rPr>
              <a:t> </a:t>
            </a:r>
            <a:r>
              <a:rPr lang="en-GB" altLang="zh-TW" sz="15000" dirty="0" err="1" smtClean="0">
                <a:solidFill>
                  <a:srgbClr val="FF0000"/>
                </a:solidFill>
              </a:rPr>
              <a:t>yī</a:t>
            </a:r>
            <a:r>
              <a:rPr lang="en-GB" altLang="zh-TW" sz="15000" dirty="0" smtClean="0">
                <a:solidFill>
                  <a:srgbClr val="FF0000"/>
                </a:solidFill>
              </a:rPr>
              <a:t> </a:t>
            </a:r>
            <a:endParaRPr lang="zh-TW" altLang="en-US" sz="15000" dirty="0">
              <a:solidFill>
                <a:srgbClr val="FF0000"/>
              </a:solidFill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971600" y="5517232"/>
            <a:ext cx="75963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6600" dirty="0" smtClean="0">
                <a:solidFill>
                  <a:schemeClr val="bg1"/>
                </a:solidFill>
              </a:rPr>
              <a:t>Windproof jacket</a:t>
            </a:r>
            <a:endParaRPr lang="zh-TW" altLang="en-US" sz="6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1187624" y="0"/>
            <a:ext cx="684076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5000" dirty="0">
                <a:solidFill>
                  <a:srgbClr val="0000CC"/>
                </a:solidFill>
              </a:rPr>
              <a:t>雨</a:t>
            </a:r>
            <a:r>
              <a:rPr lang="zh-TW" altLang="en-US" sz="25000" dirty="0" smtClean="0">
                <a:solidFill>
                  <a:srgbClr val="0000CC"/>
                </a:solidFill>
              </a:rPr>
              <a:t>衣</a:t>
            </a:r>
            <a:endParaRPr lang="zh-TW" altLang="en-US" sz="25000" dirty="0">
              <a:solidFill>
                <a:srgbClr val="0000CC"/>
              </a:solidFill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1403648" y="3068960"/>
            <a:ext cx="734481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zh-TW" sz="1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GB" altLang="zh-TW" sz="10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yǔ</a:t>
            </a:r>
            <a:r>
              <a:rPr lang="zh-TW" altLang="en-US" sz="1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GB" altLang="zh-TW" sz="10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yī</a:t>
            </a:r>
            <a:endParaRPr lang="zh-TW" altLang="en-US" sz="1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187624" y="4725144"/>
            <a:ext cx="734481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zh-TW" sz="1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TW" sz="1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rain coat</a:t>
            </a:r>
            <a:endParaRPr lang="zh-TW" altLang="en-US" sz="10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1187624" y="0"/>
            <a:ext cx="684076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5000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雪</a:t>
            </a:r>
            <a:r>
              <a:rPr lang="zh-TW" altLang="en-US" sz="25000" dirty="0" smtClean="0">
                <a:solidFill>
                  <a:srgbClr val="0000CC"/>
                </a:solidFill>
              </a:rPr>
              <a:t>衣</a:t>
            </a:r>
            <a:endParaRPr lang="zh-TW" altLang="en-US" sz="25000" dirty="0">
              <a:solidFill>
                <a:srgbClr val="0000CC"/>
              </a:solidFill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1403648" y="3068960"/>
            <a:ext cx="734481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zh-TW" sz="1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1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zh-TW" sz="10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xuě</a:t>
            </a:r>
            <a:r>
              <a:rPr lang="en-GB" altLang="zh-TW" sz="1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TW" altLang="en-US" sz="1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GB" altLang="zh-TW" sz="10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yī</a:t>
            </a:r>
            <a:endParaRPr lang="zh-TW" altLang="en-US" sz="1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187624" y="4725144"/>
            <a:ext cx="734481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zh-TW" sz="10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TW" sz="1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1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snow coat</a:t>
            </a:r>
            <a:endParaRPr lang="zh-TW" altLang="en-US" sz="10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1187624" y="0"/>
            <a:ext cx="684076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5000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大</a:t>
            </a:r>
            <a:r>
              <a:rPr lang="zh-TW" altLang="en-US" sz="25000" dirty="0" smtClean="0">
                <a:solidFill>
                  <a:srgbClr val="0000CC"/>
                </a:solidFill>
              </a:rPr>
              <a:t>衣</a:t>
            </a:r>
            <a:endParaRPr lang="zh-TW" altLang="en-US" sz="25000" dirty="0">
              <a:solidFill>
                <a:srgbClr val="0000CC"/>
              </a:solidFill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403648" y="3068960"/>
            <a:ext cx="734481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zh-TW" sz="1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TW" altLang="en-US" sz="1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zh-CN" sz="10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dà</a:t>
            </a:r>
            <a:r>
              <a:rPr lang="en-GB" altLang="zh-TW" sz="1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TW" altLang="en-US" sz="1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GB" altLang="zh-TW" sz="10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yī</a:t>
            </a:r>
            <a:endParaRPr lang="zh-TW" altLang="en-US" sz="1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1187624" y="4725144"/>
            <a:ext cx="734481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zh-TW" sz="10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TW" sz="1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1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big coat</a:t>
            </a:r>
            <a:endParaRPr lang="zh-TW" altLang="en-US" sz="10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宣紙">
  <a:themeElements>
    <a:clrScheme name="宣紙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宣紙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宣紙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136</TotalTime>
  <Words>130</Words>
  <Application>Microsoft Office PowerPoint</Application>
  <PresentationFormat>On-screen Show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宣紙</vt:lpstr>
      <vt:lpstr> 日期:                          天气:</vt:lpstr>
      <vt:lpstr>Chinese traditional clothes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Homework  Due date: 25th May Friday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日期:                                天氣:</dc:title>
  <dc:creator>Jean Wang</dc:creator>
  <cp:lastModifiedBy>Moray House Student Teacher 4</cp:lastModifiedBy>
  <cp:revision>16</cp:revision>
  <dcterms:created xsi:type="dcterms:W3CDTF">2012-05-15T09:09:51Z</dcterms:created>
  <dcterms:modified xsi:type="dcterms:W3CDTF">2012-05-18T07:43:43Z</dcterms:modified>
</cp:coreProperties>
</file>